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3" r:id="rId3"/>
    <p:sldId id="257" r:id="rId4"/>
    <p:sldId id="258" r:id="rId5"/>
    <p:sldId id="284" r:id="rId6"/>
    <p:sldId id="262" r:id="rId7"/>
    <p:sldId id="259" r:id="rId8"/>
    <p:sldId id="281" r:id="rId9"/>
    <p:sldId id="289" r:id="rId10"/>
    <p:sldId id="260" r:id="rId11"/>
    <p:sldId id="282" r:id="rId12"/>
    <p:sldId id="280" r:id="rId13"/>
    <p:sldId id="265" r:id="rId14"/>
    <p:sldId id="268" r:id="rId15"/>
    <p:sldId id="277" r:id="rId16"/>
    <p:sldId id="278" r:id="rId17"/>
    <p:sldId id="271" r:id="rId18"/>
    <p:sldId id="286" r:id="rId19"/>
    <p:sldId id="288" r:id="rId20"/>
    <p:sldId id="272" r:id="rId21"/>
    <p:sldId id="287" r:id="rId22"/>
    <p:sldId id="266" r:id="rId23"/>
    <p:sldId id="279" r:id="rId24"/>
    <p:sldId id="276" r:id="rId25"/>
    <p:sldId id="290" r:id="rId26"/>
    <p:sldId id="292" r:id="rId27"/>
    <p:sldId id="267" r:id="rId28"/>
    <p:sldId id="29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stgaar" initials="r" lastIdx="4" clrIdx="0">
    <p:extLst>
      <p:ext uri="{19B8F6BF-5375-455C-9EA6-DF929625EA0E}">
        <p15:presenceInfo xmlns:p15="http://schemas.microsoft.com/office/powerpoint/2012/main" userId="rastga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9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6T18:35:24.707" idx="2">
    <p:pos x="10" y="10"/>
    <p:text>Present a demonstration of the arm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6T18:45:04.225" idx="3">
    <p:pos x="10" y="10"/>
    <p:text>Practical view of servomotor and potentiometer</p:text>
    <p:extLst>
      <p:ext uri="{C676402C-5697-4E1C-873F-D02D1690AC5C}">
        <p15:threadingInfo xmlns:p15="http://schemas.microsoft.com/office/powerpoint/2012/main" timeZoneBias="240"/>
      </p:ext>
    </p:extLst>
  </p:cm>
  <p:cm authorId="1" dt="2016-06-16T18:45:12.553" idx="4">
    <p:pos x="106" y="106"/>
    <p:text>Discuss which changes would make the robot fit the robot categories (teleoperation, power augmentation, prosthesis)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6T16:09:50.264" idx="1">
    <p:pos x="10" y="10"/>
    <p:text>Assemble the 2 modules at once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6T16:09:50.264" idx="1">
    <p:pos x="10" y="10"/>
    <p:text>Assemble the 2 modules at once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6T16:09:50.264" idx="1">
    <p:pos x="10" y="10"/>
    <p:text>Assemble the 2 modules at once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0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8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6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6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90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0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2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3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6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4F43BBD-CE48-4778-A500-0BE8026D34D9}" type="datetimeFigureOut">
              <a:rPr lang="en-US" smtClean="0"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F4FA8230-C490-4157-9BE7-EAD0907F1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tmp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mp"/><Relationship Id="rId4" Type="http://schemas.openxmlformats.org/officeDocument/2006/relationships/image" Target="../media/image43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6.tmp"/><Relationship Id="rId7" Type="http://schemas.openxmlformats.org/officeDocument/2006/relationships/image" Target="../media/image50.png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tmp"/><Relationship Id="rId4" Type="http://schemas.openxmlformats.org/officeDocument/2006/relationships/image" Target="../media/image47.tmp"/><Relationship Id="rId9" Type="http://schemas.openxmlformats.org/officeDocument/2006/relationships/comments" Target="../comments/commen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openxmlformats.org/officeDocument/2006/relationships/image" Target="../media/image54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7" Type="http://schemas.openxmlformats.org/officeDocument/2006/relationships/comments" Target="../comments/comment1.xm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tomshw.it/files/2011/12/immagini/35087/2190824476-bc340e01d5_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5512" r="1875" b="2163"/>
          <a:stretch/>
        </p:blipFill>
        <p:spPr bwMode="auto">
          <a:xfrm>
            <a:off x="0" y="-14514"/>
            <a:ext cx="9144000" cy="690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82" y="-454367"/>
            <a:ext cx="7593330" cy="303580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Introduction to Human Interaction </a:t>
            </a:r>
            <a:r>
              <a:rPr lang="en-US" dirty="0" smtClean="0">
                <a:solidFill>
                  <a:srgbClr val="0070C0"/>
                </a:solidFill>
              </a:rPr>
              <a:t>Robotics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0358" y="1828508"/>
            <a:ext cx="5918454" cy="1069848"/>
          </a:xfrm>
        </p:spPr>
        <p:txBody>
          <a:bodyPr/>
          <a:lstStyle/>
          <a:p>
            <a:pPr algn="r"/>
            <a:r>
              <a:rPr lang="en-US" dirty="0" smtClean="0"/>
              <a:t>Build a Robot to Help Human Life</a:t>
            </a:r>
          </a:p>
          <a:p>
            <a:pPr algn="r"/>
            <a:r>
              <a:rPr lang="en-US" dirty="0" smtClean="0"/>
              <a:t>ESP/WIE 2016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49" y="4579814"/>
            <a:ext cx="5727992" cy="22781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Complete pre-survey;</a:t>
            </a: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Create groups;</a:t>
            </a: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Learn the fundamentals on interaction robotics; </a:t>
            </a: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Understand the function of the </a:t>
            </a:r>
            <a:r>
              <a:rPr lang="en-US" dirty="0" err="1" smtClean="0"/>
              <a:t>Neu-Pulator</a:t>
            </a:r>
            <a:r>
              <a:rPr lang="en-US" dirty="0"/>
              <a:t>;</a:t>
            </a:r>
            <a:r>
              <a:rPr lang="en-US" dirty="0" smtClean="0"/>
              <a:t> </a:t>
            </a: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Learn how to use </a:t>
            </a:r>
            <a:r>
              <a:rPr lang="en-US" dirty="0" err="1" smtClean="0"/>
              <a:t>Arduino</a:t>
            </a:r>
            <a:r>
              <a:rPr lang="en-US" dirty="0" smtClean="0"/>
              <a:t> IDE;</a:t>
            </a: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Implement a simple robotic system.</a:t>
            </a:r>
          </a:p>
        </p:txBody>
      </p:sp>
    </p:spTree>
    <p:extLst>
      <p:ext uri="{BB962C8B-B14F-4D97-AF65-F5344CB8AC3E}">
        <p14:creationId xmlns:p14="http://schemas.microsoft.com/office/powerpoint/2010/main" val="402815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jameco.com/jameco/workshop/howitworks/how-servo-motors-work-fi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555" y="1979676"/>
            <a:ext cx="6199161" cy="378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1" y="370332"/>
            <a:ext cx="3686175" cy="1609344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Actuator:</a:t>
            </a:r>
            <a:br>
              <a:rPr lang="en-US" dirty="0" smtClean="0">
                <a:solidFill>
                  <a:srgbClr val="7030A0"/>
                </a:solidFill>
              </a:rPr>
            </a:br>
            <a:r>
              <a:rPr lang="en-US" dirty="0" smtClean="0">
                <a:solidFill>
                  <a:srgbClr val="7030A0"/>
                </a:solidFill>
              </a:rPr>
              <a:t>servomotor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1" y="1979676"/>
            <a:ext cx="4186412" cy="4648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1" y="370332"/>
            <a:ext cx="3686175" cy="1609344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Generating Motion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6117" y="4470273"/>
            <a:ext cx="3848100" cy="2254377"/>
          </a:xfrm>
        </p:spPr>
        <p:txBody>
          <a:bodyPr/>
          <a:lstStyle/>
          <a:p>
            <a:r>
              <a:rPr lang="en-US" dirty="0" smtClean="0"/>
              <a:t>Example &gt; Servo &gt; Knob</a:t>
            </a:r>
          </a:p>
          <a:p>
            <a:r>
              <a:rPr lang="en-US" dirty="0" smtClean="0"/>
              <a:t>Change the output angle mapping to 30-150 </a:t>
            </a:r>
            <a:r>
              <a:rPr lang="en-US" dirty="0" err="1" smtClean="0"/>
              <a:t>deg</a:t>
            </a:r>
            <a:endParaRPr lang="en-US" dirty="0" smtClean="0"/>
          </a:p>
        </p:txBody>
      </p:sp>
      <p:pic>
        <p:nvPicPr>
          <p:cNvPr id="4" name="Content Placeholder 3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123" l="2232" r="98438">
                        <a14:foregroundMark x1="77902" y1="5898" x2="77902" y2="5898"/>
                        <a14:foregroundMark x1="76339" y1="5362" x2="76339" y2="5362"/>
                        <a14:foregroundMark x1="75223" y1="4826" x2="75223" y2="4826"/>
                        <a14:foregroundMark x1="76339" y1="3753" x2="76339" y2="3753"/>
                        <a14:foregroundMark x1="74554" y1="4558" x2="74554" y2="4558"/>
                        <a14:foregroundMark x1="73661" y1="4021" x2="73661" y2="4021"/>
                        <a14:foregroundMark x1="74330" y1="2949" x2="74330" y2="2949"/>
                        <a14:foregroundMark x1="75893" y1="2949" x2="75893" y2="2949"/>
                        <a14:foregroundMark x1="79464" y1="5362" x2="79464" y2="5362"/>
                        <a14:foregroundMark x1="78795" y1="4558" x2="78795" y2="4558"/>
                        <a14:foregroundMark x1="80357" y1="5094" x2="80357" y2="5094"/>
                        <a14:foregroundMark x1="73438" y1="3217" x2="73438" y2="3217"/>
                        <a14:backgroundMark x1="46205" y1="61126" x2="46205" y2="61126"/>
                        <a14:backgroundMark x1="47098" y1="68901" x2="47098" y2="68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51" y="91900"/>
            <a:ext cx="5167449" cy="43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2" y="4025077"/>
            <a:ext cx="1937074" cy="2578573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64216">
            <a:off x="1796963" y="2591536"/>
            <a:ext cx="609685" cy="3486637"/>
          </a:xfrm>
          <a:prstGeom prst="rect">
            <a:avLst/>
          </a:prstGeom>
        </p:spPr>
      </p:pic>
      <p:pic>
        <p:nvPicPr>
          <p:cNvPr id="6" name="Content Placeholder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2329">
            <a:off x="2791151" y="2227717"/>
            <a:ext cx="1937074" cy="2578573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"/>
          <a:stretch/>
        </p:blipFill>
        <p:spPr>
          <a:xfrm rot="6783821">
            <a:off x="4909830" y="1714869"/>
            <a:ext cx="609685" cy="3454258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3261">
            <a:off x="4469450" y="226089"/>
            <a:ext cx="4281444" cy="268123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33" y="4867707"/>
            <a:ext cx="1467848" cy="1681668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68" y="4867707"/>
            <a:ext cx="1467848" cy="1681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20477260">
            <a:off x="-403417" y="2544052"/>
            <a:ext cx="95479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BRING IT ON!</a:t>
            </a:r>
            <a:endParaRPr lang="en-US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14350" y="322707"/>
            <a:ext cx="4562475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7030A0"/>
                </a:solidFill>
              </a:rPr>
              <a:t>Building a Simple Robotic Arm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98255" y="2024419"/>
            <a:ext cx="3848100" cy="2254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Dual Knob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2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giantfreakinrobot.com/wp-content/uploads/2014/12/22d2c5d0dd342b12fc01715ab3871db4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5" t="7171" r="3963" b="-1418"/>
          <a:stretch/>
        </p:blipFill>
        <p:spPr bwMode="auto">
          <a:xfrm flipH="1">
            <a:off x="0" y="0"/>
            <a:ext cx="96647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898" y="469392"/>
            <a:ext cx="6107430" cy="303580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Mechanical Assembly of the </a:t>
            </a:r>
            <a:r>
              <a:rPr lang="en-US" dirty="0" err="1" smtClean="0">
                <a:solidFill>
                  <a:srgbClr val="FFC000"/>
                </a:solidFill>
              </a:rPr>
              <a:t>Neu-pulator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102102"/>
            <a:ext cx="5918454" cy="106984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Build a Robot to Help Human Life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ESP/WIE 2016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95086" y="4437948"/>
            <a:ext cx="3556000" cy="339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Learn basic mechanical elements;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Assemble the servomotor modules, links and base;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Center the servomotor range of motion.</a:t>
            </a:r>
          </a:p>
        </p:txBody>
      </p:sp>
    </p:spTree>
    <p:extLst>
      <p:ext uri="{BB962C8B-B14F-4D97-AF65-F5344CB8AC3E}">
        <p14:creationId xmlns:p14="http://schemas.microsoft.com/office/powerpoint/2010/main" val="28641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70" y="326897"/>
            <a:ext cx="7772400" cy="1609344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FC000"/>
                </a:solidFill>
              </a:rPr>
              <a:t>Mechanical </a:t>
            </a:r>
            <a:br>
              <a:rPr lang="en-US" sz="5400" dirty="0" smtClean="0">
                <a:solidFill>
                  <a:srgbClr val="FFC000"/>
                </a:solidFill>
              </a:rPr>
            </a:br>
            <a:r>
              <a:rPr lang="en-US" sz="5400" dirty="0" smtClean="0">
                <a:solidFill>
                  <a:srgbClr val="FFC000"/>
                </a:solidFill>
              </a:rPr>
              <a:t>Parts</a:t>
            </a:r>
            <a:endParaRPr lang="en-US" sz="5400" dirty="0">
              <a:solidFill>
                <a:srgbClr val="FFC000"/>
              </a:solidFill>
            </a:endParaRPr>
          </a:p>
        </p:txBody>
      </p:sp>
      <p:pic>
        <p:nvPicPr>
          <p:cNvPr id="3074" name="Picture 2" descr="http://www.oocities.org/dtmcbride/home_garden/images/bolts-driv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9" y="5363047"/>
            <a:ext cx="7105423" cy="127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844126" y="3290208"/>
            <a:ext cx="7606144" cy="1851298"/>
            <a:chOff x="730482" y="2077727"/>
            <a:chExt cx="7606144" cy="1851298"/>
          </a:xfrm>
        </p:grpSpPr>
        <p:pic>
          <p:nvPicPr>
            <p:cNvPr id="4" name="Picture 3" descr="http://www.concretescrews.org/img/flat-head-self-tapping%20screw.jp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955" y="2395956"/>
              <a:ext cx="1401445" cy="681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http://vignette2.wikia.nocookie.net/tlaststand/images/a/a2/Bolt_nut.jpg/revision/latest?cb=20150113235801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5619" y="2230657"/>
              <a:ext cx="1555115" cy="1109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https://www.belmetric.com/images/AML14SS.jpg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125" y="2077727"/>
              <a:ext cx="1350645" cy="135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http://www.reliablehardware.com/images/products/detail/Washers2.jpg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901" y="2112230"/>
              <a:ext cx="1487805" cy="13468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730482" y="3382692"/>
              <a:ext cx="1868389" cy="512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Screw</a:t>
              </a:r>
              <a:endParaRPr lang="en-US" dirty="0" smtClean="0">
                <a:solidFill>
                  <a:schemeClr val="accent1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2658981" y="3416089"/>
              <a:ext cx="1868389" cy="512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Bolt</a:t>
              </a:r>
              <a:endParaRPr lang="en-US" dirty="0" smtClean="0">
                <a:solidFill>
                  <a:schemeClr val="accent1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4425626" y="3382692"/>
              <a:ext cx="1868389" cy="512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Washer</a:t>
              </a:r>
              <a:endParaRPr lang="en-US" dirty="0" smtClean="0">
                <a:solidFill>
                  <a:schemeClr val="accent1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468237" y="3412123"/>
              <a:ext cx="1868389" cy="512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Nut</a:t>
              </a:r>
              <a:endParaRPr lang="en-US" dirty="0" smtClean="0">
                <a:solidFill>
                  <a:schemeClr val="accent1"/>
                </a:solidFill>
              </a:endParaRPr>
            </a:p>
            <a:p>
              <a:pPr algn="ctr"/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47240" y="298438"/>
            <a:ext cx="4318886" cy="2858463"/>
            <a:chOff x="4056186" y="203708"/>
            <a:chExt cx="4318886" cy="2858463"/>
          </a:xfrm>
        </p:grpSpPr>
        <p:pic>
          <p:nvPicPr>
            <p:cNvPr id="3076" name="Picture 4" descr="http://home.jtan.com/~joe/KIAT/fig_1b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137" y="254909"/>
              <a:ext cx="4040079" cy="280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6472401" y="672727"/>
              <a:ext cx="1868389" cy="512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M</a:t>
              </a:r>
              <a:r>
                <a:rPr lang="en-US" dirty="0" smtClean="0">
                  <a:solidFill>
                    <a:schemeClr val="accent1"/>
                  </a:solidFill>
                </a:rPr>
                <a:t>D</a:t>
              </a:r>
              <a:r>
                <a:rPr lang="en-US" dirty="0" smtClean="0"/>
                <a:t> x </a:t>
              </a:r>
              <a:r>
                <a:rPr lang="en-US" dirty="0" smtClean="0">
                  <a:solidFill>
                    <a:schemeClr val="accent1"/>
                  </a:solidFill>
                </a:rPr>
                <a:t>P</a:t>
              </a:r>
              <a:r>
                <a:rPr lang="en-US" dirty="0" smtClean="0"/>
                <a:t> x </a:t>
              </a:r>
              <a:r>
                <a:rPr lang="en-US" dirty="0" smtClean="0">
                  <a:solidFill>
                    <a:schemeClr val="accent1"/>
                  </a:solidFill>
                </a:rPr>
                <a:t>L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056186" y="203708"/>
              <a:ext cx="4318886" cy="2826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28270" y="1936241"/>
            <a:ext cx="3237522" cy="1451215"/>
          </a:xfrm>
        </p:spPr>
        <p:txBody>
          <a:bodyPr/>
          <a:lstStyle/>
          <a:p>
            <a:pPr>
              <a:buClr>
                <a:srgbClr val="FFC000"/>
              </a:buClr>
            </a:pPr>
            <a:r>
              <a:rPr lang="en-US" sz="1800" dirty="0" smtClean="0"/>
              <a:t>Mechanical elements</a:t>
            </a:r>
          </a:p>
          <a:p>
            <a:pPr>
              <a:buClr>
                <a:srgbClr val="FFC000"/>
              </a:buClr>
            </a:pPr>
            <a:r>
              <a:rPr lang="en-US" sz="1800" dirty="0" smtClean="0"/>
              <a:t>Screw notation</a:t>
            </a:r>
          </a:p>
          <a:p>
            <a:pPr>
              <a:buClr>
                <a:srgbClr val="FFC000"/>
              </a:buClr>
            </a:pPr>
            <a:r>
              <a:rPr lang="en-US" sz="1800" dirty="0" smtClean="0"/>
              <a:t>Head types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5386526" cy="1609344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Assembly Steps: Servomotor Modules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1210"/>
            <a:ext cx="7772400" cy="2448232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982">
            <a:off x="5733053" y="379173"/>
            <a:ext cx="2387794" cy="18202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81153" y="1942106"/>
            <a:ext cx="186063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C-Shaped</a:t>
            </a:r>
          </a:p>
          <a:p>
            <a:pPr algn="ctr"/>
            <a:r>
              <a:rPr lang="en-US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Bracket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0427" y="5582163"/>
            <a:ext cx="260385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Multipurpose</a:t>
            </a:r>
          </a:p>
          <a:p>
            <a:pPr algn="ctr"/>
            <a:r>
              <a:rPr lang="en-US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Bracket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26950" y="5587372"/>
            <a:ext cx="10649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Horn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5773" y="2178102"/>
            <a:ext cx="15946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Bearing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cxnSp>
        <p:nvCxnSpPr>
          <p:cNvPr id="11" name="Straight Connector 10"/>
          <p:cNvCxnSpPr>
            <a:stCxn id="9" idx="2"/>
          </p:cNvCxnSpPr>
          <p:nvPr/>
        </p:nvCxnSpPr>
        <p:spPr>
          <a:xfrm>
            <a:off x="1123075" y="2701322"/>
            <a:ext cx="297352" cy="1284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7" idx="0"/>
          </p:cNvCxnSpPr>
          <p:nvPr/>
        </p:nvCxnSpPr>
        <p:spPr>
          <a:xfrm flipH="1">
            <a:off x="2722354" y="4793754"/>
            <a:ext cx="917598" cy="788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2"/>
          </p:cNvCxnSpPr>
          <p:nvPr/>
        </p:nvCxnSpPr>
        <p:spPr>
          <a:xfrm flipH="1">
            <a:off x="3639952" y="2896213"/>
            <a:ext cx="471520" cy="309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53482" y="4297411"/>
            <a:ext cx="297352" cy="1284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458860" y="5648041"/>
            <a:ext cx="8162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Nut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27332" y="5944006"/>
            <a:ext cx="88998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Bolt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50834" y="2232416"/>
            <a:ext cx="12291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Screw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4" idx="2"/>
          </p:cNvCxnSpPr>
          <p:nvPr/>
        </p:nvCxnSpPr>
        <p:spPr>
          <a:xfrm flipH="1">
            <a:off x="7794594" y="2755636"/>
            <a:ext cx="170832" cy="109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115030" y="5187958"/>
            <a:ext cx="290231" cy="756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2" idx="0"/>
          </p:cNvCxnSpPr>
          <p:nvPr/>
        </p:nvCxnSpPr>
        <p:spPr>
          <a:xfrm flipH="1">
            <a:off x="4866985" y="5204139"/>
            <a:ext cx="1016588" cy="443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30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1" y="119211"/>
            <a:ext cx="7772400" cy="1609344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Assembly Steps: Servomotor Modules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3" y="1661789"/>
            <a:ext cx="2893734" cy="239812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18" y="1661788"/>
            <a:ext cx="3009220" cy="234394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74" y="4308679"/>
            <a:ext cx="3155766" cy="231214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47" y="4308679"/>
            <a:ext cx="3074755" cy="234394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8291621">
            <a:off x="4362240" y="4058763"/>
            <a:ext cx="611241" cy="40066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432067">
            <a:off x="3663166" y="2696146"/>
            <a:ext cx="566852" cy="40066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022832" y="5264419"/>
            <a:ext cx="566852" cy="40066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9643168">
            <a:off x="276243" y="2041501"/>
            <a:ext cx="298479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Bolt in the bearing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 rot="19643168">
            <a:off x="4790481" y="2418261"/>
            <a:ext cx="37361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Align C-shaped bracket</a:t>
            </a:r>
          </a:p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Into bearing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9643168">
            <a:off x="1205347" y="4285635"/>
            <a:ext cx="34043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Insert servomotor</a:t>
            </a:r>
          </a:p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Between the brackets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 rot="19643168">
            <a:off x="6222389" y="4221607"/>
            <a:ext cx="27576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 all the screws</a:t>
            </a:r>
          </a:p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and bolts</a:t>
            </a:r>
          </a:p>
        </p:txBody>
      </p:sp>
    </p:spTree>
    <p:extLst>
      <p:ext uri="{BB962C8B-B14F-4D97-AF65-F5344CB8AC3E}">
        <p14:creationId xmlns:p14="http://schemas.microsoft.com/office/powerpoint/2010/main" val="306414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56" y="1368045"/>
            <a:ext cx="4372292" cy="5086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4" y="-100316"/>
            <a:ext cx="7772400" cy="1609344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C000"/>
                </a:solidFill>
              </a:rPr>
              <a:t>Assembly Steps: Links and adapter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014" y="2809178"/>
            <a:ext cx="2400300" cy="4454351"/>
          </a:xfrm>
        </p:spPr>
        <p:txBody>
          <a:bodyPr/>
          <a:lstStyle/>
          <a:p>
            <a:r>
              <a:rPr lang="en-US" dirty="0" smtClean="0"/>
              <a:t>Adapter</a:t>
            </a:r>
          </a:p>
          <a:p>
            <a:r>
              <a:rPr lang="en-US" dirty="0" smtClean="0"/>
              <a:t>2 servomotor modules</a:t>
            </a:r>
          </a:p>
          <a:p>
            <a:r>
              <a:rPr lang="en-US" dirty="0" smtClean="0"/>
              <a:t>2 links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580354" y="2126860"/>
            <a:ext cx="1940105" cy="86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6860593" y="1368045"/>
            <a:ext cx="2343683" cy="445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 M3 </a:t>
            </a:r>
            <a:r>
              <a:rPr lang="en-US" dirty="0" smtClean="0"/>
              <a:t>screws</a:t>
            </a:r>
          </a:p>
          <a:p>
            <a:r>
              <a:rPr lang="en-US" dirty="0" smtClean="0"/>
              <a:t>4 M3 x 1.5 x 15</a:t>
            </a:r>
          </a:p>
          <a:p>
            <a:r>
              <a:rPr lang="en-US" dirty="0" smtClean="0"/>
              <a:t>4 M3 washers</a:t>
            </a:r>
          </a:p>
          <a:p>
            <a:r>
              <a:rPr lang="en-US" dirty="0" smtClean="0"/>
              <a:t>4 locking nuts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987068" y="2519881"/>
            <a:ext cx="2629697" cy="10753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61811" y="4143223"/>
            <a:ext cx="19401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52875" y="1571473"/>
            <a:ext cx="2982190" cy="3430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298826" y="1953135"/>
            <a:ext cx="1636239" cy="13044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487184" y="2405342"/>
            <a:ext cx="1466214" cy="9665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732401" y="2809178"/>
            <a:ext cx="1234645" cy="7860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61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2685">
            <a:off x="6027632" y="-26659"/>
            <a:ext cx="2666894" cy="3112240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33" y="1843695"/>
            <a:ext cx="2151888" cy="4242512"/>
          </a:xfrm>
          <a:prstGeom prst="rect">
            <a:avLst/>
          </a:prstGeom>
        </p:spPr>
      </p:pic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86834" y="3605299"/>
            <a:ext cx="1880688" cy="2480908"/>
          </a:xfrm>
          <a:prstGeom prst="rect">
            <a:avLst/>
          </a:prstGeom>
        </p:spPr>
      </p:pic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1" y="2379559"/>
            <a:ext cx="2619746" cy="20097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19" y="120674"/>
            <a:ext cx="7795043" cy="1609344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Assembly Steps: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Links and adapter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945" y="4800948"/>
            <a:ext cx="7569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M3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21321" y="6179091"/>
            <a:ext cx="18117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End-Link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0231" y="4458163"/>
            <a:ext cx="15753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Adapter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cxnSp>
        <p:nvCxnSpPr>
          <p:cNvPr id="12" name="Straight Connector 11"/>
          <p:cNvCxnSpPr>
            <a:endCxn id="7" idx="0"/>
          </p:cNvCxnSpPr>
          <p:nvPr/>
        </p:nvCxnSpPr>
        <p:spPr>
          <a:xfrm flipH="1">
            <a:off x="394414" y="4012539"/>
            <a:ext cx="917598" cy="788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661585" y="6044590"/>
            <a:ext cx="1848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Mid-Link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95622" y="1308727"/>
            <a:ext cx="7569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M3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537802" y="2774027"/>
            <a:ext cx="7569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M4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374899" y="1548576"/>
            <a:ext cx="7569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M6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37608" y="4935510"/>
            <a:ext cx="7569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M4</a:t>
            </a:r>
            <a:endParaRPr lang="en-US" sz="2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2035974" y="2029262"/>
            <a:ext cx="458799" cy="699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625706" y="1843695"/>
            <a:ext cx="1213683" cy="1526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633859" y="3249553"/>
            <a:ext cx="268058" cy="98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6" idx="3"/>
          </p:cNvCxnSpPr>
          <p:nvPr/>
        </p:nvCxnSpPr>
        <p:spPr>
          <a:xfrm>
            <a:off x="3294546" y="5197120"/>
            <a:ext cx="1121041" cy="277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/>
          <p:cNvSpPr txBox="1">
            <a:spLocks/>
          </p:cNvSpPr>
          <p:nvPr/>
        </p:nvSpPr>
        <p:spPr>
          <a:xfrm>
            <a:off x="356986" y="5845928"/>
            <a:ext cx="4171950" cy="135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Make pilot holes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8" name="Picture 4" descr="https://s3-eu-west-1.amazonaws.com/media.santu.com/92/drill1_12458962984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46080" flipH="1">
            <a:off x="2202477" y="2044343"/>
            <a:ext cx="1472051" cy="1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s://s3-eu-west-1.amazonaws.com/media.santu.com/92/drill1_1245896298441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793" l="0" r="996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46080" flipH="1">
            <a:off x="1724059" y="3228192"/>
            <a:ext cx="1472051" cy="1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s3-eu-west-1.amazonaws.com/media.santu.com/92/drill1_12458962984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46080" flipH="1">
            <a:off x="4743425" y="2705823"/>
            <a:ext cx="1472051" cy="1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s3-eu-west-1.amazonaws.com/media.santu.com/92/drill1_12458962984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46080" flipH="1">
            <a:off x="4974626" y="4875930"/>
            <a:ext cx="1472051" cy="1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s3-eu-west-1.amazonaws.com/media.santu.com/92/drill1_12458962984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46080" flipH="1">
            <a:off x="7769722" y="3554937"/>
            <a:ext cx="1472051" cy="13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38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75" y="1876392"/>
            <a:ext cx="3923150" cy="4578280"/>
          </a:xfrm>
          <a:prstGeom prst="rect">
            <a:avLst/>
          </a:prstGeom>
        </p:spPr>
      </p:pic>
      <p:pic>
        <p:nvPicPr>
          <p:cNvPr id="42" name="Picture 4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3" y="1853218"/>
            <a:ext cx="3935486" cy="4578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19" y="120674"/>
            <a:ext cx="7795043" cy="1609344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Assembly Steps: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Links and adapter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9" name="Picture 2" descr="http://southafricatoday.net/wp-content/uploads/2015/11/screwdriv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286261">
            <a:off x="4485897" y="1233811"/>
            <a:ext cx="1647720" cy="8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southafricatoday.net/wp-content/uploads/2015/11/screwdriv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286261">
            <a:off x="4973449" y="2150930"/>
            <a:ext cx="1647720" cy="8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://southafricatoday.net/wp-content/uploads/2015/11/screwdriv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286261">
            <a:off x="5705671" y="3985169"/>
            <a:ext cx="1647720" cy="8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southafricatoday.net/wp-content/uploads/2015/11/screwdriv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286261">
            <a:off x="6764663" y="4902291"/>
            <a:ext cx="1647720" cy="8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ontent Placeholder 2"/>
          <p:cNvSpPr txBox="1">
            <a:spLocks/>
          </p:cNvSpPr>
          <p:nvPr/>
        </p:nvSpPr>
        <p:spPr>
          <a:xfrm>
            <a:off x="5592091" y="682819"/>
            <a:ext cx="4171950" cy="135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Tight screws and bolts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94132"/>
            <a:ext cx="7772400" cy="1609344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Neu-pulator</a:t>
            </a:r>
            <a:r>
              <a:rPr lang="en-US" dirty="0" smtClean="0">
                <a:solidFill>
                  <a:srgbClr val="0070C0"/>
                </a:solidFill>
              </a:rPr>
              <a:t> project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the week in a glance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968627"/>
            <a:ext cx="7772400" cy="45365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Intro to Human Interaction Robotics</a:t>
            </a:r>
          </a:p>
          <a:p>
            <a:pPr marL="548640" lvl="2" indent="0">
              <a:buNone/>
            </a:pPr>
            <a:r>
              <a:rPr lang="en-US" dirty="0" smtClean="0"/>
              <a:t>Pre-Survey</a:t>
            </a:r>
            <a:endParaRPr lang="en-US" dirty="0"/>
          </a:p>
          <a:p>
            <a:pPr marL="517314" lvl="2" indent="0">
              <a:buNone/>
            </a:pPr>
            <a:r>
              <a:rPr lang="en-US" dirty="0" smtClean="0"/>
              <a:t>Team Selection</a:t>
            </a:r>
          </a:p>
          <a:p>
            <a:pPr marL="517314" lvl="2" indent="0">
              <a:buNone/>
            </a:pPr>
            <a:r>
              <a:rPr lang="en-US" dirty="0" smtClean="0"/>
              <a:t>Overview Project</a:t>
            </a:r>
          </a:p>
          <a:p>
            <a:r>
              <a:rPr lang="en-US" dirty="0" smtClean="0"/>
              <a:t>Sensors and Actuators</a:t>
            </a:r>
          </a:p>
          <a:p>
            <a:pPr marL="517314" lvl="2" indent="0">
              <a:buNone/>
            </a:pPr>
            <a:r>
              <a:rPr lang="en-US" dirty="0" smtClean="0"/>
              <a:t>Input Devices: Potentiometer</a:t>
            </a:r>
          </a:p>
          <a:p>
            <a:pPr marL="517314" lvl="2" indent="0">
              <a:buNone/>
            </a:pPr>
            <a:r>
              <a:rPr lang="en-US" dirty="0" smtClean="0"/>
              <a:t>Servomotor</a:t>
            </a:r>
          </a:p>
          <a:p>
            <a:pPr marL="517314" lvl="2" indent="0">
              <a:buNone/>
            </a:pPr>
            <a:r>
              <a:rPr lang="en-US" dirty="0" smtClean="0"/>
              <a:t>Micro Robotic Arm</a:t>
            </a:r>
          </a:p>
          <a:p>
            <a:r>
              <a:rPr lang="en-US" dirty="0"/>
              <a:t>Mechanical Assembly</a:t>
            </a:r>
          </a:p>
          <a:p>
            <a:pPr marL="517314" lvl="2" indent="0">
              <a:buNone/>
            </a:pPr>
            <a:r>
              <a:rPr lang="en-US" dirty="0"/>
              <a:t>Assembly of the </a:t>
            </a:r>
            <a:r>
              <a:rPr lang="en-US" dirty="0" err="1"/>
              <a:t>Neu-Pulator</a:t>
            </a:r>
            <a:endParaRPr lang="en-US" dirty="0"/>
          </a:p>
          <a:p>
            <a:r>
              <a:rPr lang="en-US" dirty="0" smtClean="0"/>
              <a:t>Human Body Instrumentation</a:t>
            </a:r>
            <a:endParaRPr lang="en-US" dirty="0"/>
          </a:p>
          <a:p>
            <a:pPr marL="517314" lvl="2" indent="0">
              <a:buNone/>
            </a:pPr>
            <a:r>
              <a:rPr lang="en-US" dirty="0" smtClean="0"/>
              <a:t>EMG Sensor</a:t>
            </a:r>
          </a:p>
          <a:p>
            <a:pPr marL="517314" lvl="2" indent="0">
              <a:buNone/>
            </a:pPr>
            <a:r>
              <a:rPr lang="en-US" dirty="0" smtClean="0"/>
              <a:t>Testing the </a:t>
            </a:r>
            <a:r>
              <a:rPr lang="en-US" dirty="0" err="1" smtClean="0"/>
              <a:t>Neu-Pulator</a:t>
            </a:r>
            <a:endParaRPr lang="en-US" dirty="0"/>
          </a:p>
          <a:p>
            <a:r>
              <a:rPr lang="en-US" dirty="0" smtClean="0"/>
              <a:t>Robotic Arm </a:t>
            </a:r>
            <a:r>
              <a:rPr lang="en-US" dirty="0"/>
              <a:t>Reaching Challenge</a:t>
            </a:r>
          </a:p>
          <a:p>
            <a:pPr marL="517314" lvl="2" indent="0">
              <a:buNone/>
            </a:pPr>
            <a:r>
              <a:rPr lang="en-US" dirty="0" smtClean="0"/>
              <a:t>Challenge</a:t>
            </a:r>
          </a:p>
          <a:p>
            <a:pPr marL="517314" lvl="2" indent="0">
              <a:buNone/>
            </a:pPr>
            <a:r>
              <a:rPr lang="en-US" dirty="0" smtClean="0"/>
              <a:t>Post-Survey</a:t>
            </a:r>
          </a:p>
          <a:p>
            <a:pPr marL="517314" lvl="2" indent="0">
              <a:buNone/>
            </a:pPr>
            <a:r>
              <a:rPr lang="en-US" dirty="0" smtClean="0"/>
              <a:t>Post-Interview</a:t>
            </a:r>
            <a:endParaRPr lang="en-US" dirty="0"/>
          </a:p>
          <a:p>
            <a:pPr marL="242994" lvl="1" indent="0">
              <a:buNone/>
            </a:pPr>
            <a:endParaRPr lang="en-US" dirty="0"/>
          </a:p>
        </p:txBody>
      </p:sp>
      <p:pic>
        <p:nvPicPr>
          <p:cNvPr id="4100" name="Picture 4" descr="http://images.techtimes.com/data/images/full/6464/asimo-robot.png?w=6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1282"/>
          <a:stretch/>
        </p:blipFill>
        <p:spPr bwMode="auto">
          <a:xfrm flipH="1">
            <a:off x="4117973" y="779461"/>
            <a:ext cx="5130801" cy="5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101" y="-34004"/>
            <a:ext cx="4557670" cy="1609344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Assembly Steps: Base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"/>
          <a:stretch/>
        </p:blipFill>
        <p:spPr>
          <a:xfrm>
            <a:off x="2286001" y="1619250"/>
            <a:ext cx="4557670" cy="462915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8793" y="3703811"/>
            <a:ext cx="2343683" cy="445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 80/20 nut</a:t>
            </a:r>
          </a:p>
          <a:p>
            <a:r>
              <a:rPr lang="en-US" dirty="0" smtClean="0"/>
              <a:t>2 M3 x 1.5 x 15 bolt</a:t>
            </a:r>
          </a:p>
          <a:p>
            <a:r>
              <a:rPr lang="en-US" dirty="0" smtClean="0"/>
              <a:t>2 M5 x 1.5 x 15 self-tapping screws</a:t>
            </a:r>
          </a:p>
          <a:p>
            <a:r>
              <a:rPr lang="en-US" dirty="0" smtClean="0"/>
              <a:t>L bracket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81771" y="1794049"/>
            <a:ext cx="2343683" cy="445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50 cm long 80/20 bar</a:t>
            </a:r>
          </a:p>
          <a:p>
            <a:r>
              <a:rPr lang="en-US" dirty="0" smtClean="0"/>
              <a:t>Base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41967" y="3791632"/>
            <a:ext cx="1315558" cy="1338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082222" y="4021224"/>
            <a:ext cx="1603953" cy="3519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82222" y="4958847"/>
            <a:ext cx="1642052" cy="1759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578720" y="5806694"/>
            <a:ext cx="2517030" cy="1759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943475" y="1987169"/>
            <a:ext cx="2046824" cy="3078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05500" y="2401576"/>
            <a:ext cx="1079995" cy="5380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534025" y="2790522"/>
            <a:ext cx="1451470" cy="17289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229350" y="3527543"/>
            <a:ext cx="775196" cy="6234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67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016">
            <a:off x="5876961" y="1700075"/>
            <a:ext cx="2984430" cy="413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05" y="-37966"/>
            <a:ext cx="4557670" cy="1609344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Assembly Steps: Base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1294">
            <a:off x="72571" y="3654569"/>
            <a:ext cx="1826627" cy="168546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23">
            <a:off x="1885021" y="1460547"/>
            <a:ext cx="3913060" cy="31624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rot="19643168">
            <a:off x="-405474" y="5077660"/>
            <a:ext cx="42405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Screw the washers in place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 rot="19643168">
            <a:off x="172818" y="5104743"/>
            <a:ext cx="55601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Make pilot holes for screws on base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 rot="19643168">
            <a:off x="1965392" y="5687163"/>
            <a:ext cx="29531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Screw bar in place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 rot="19643168">
            <a:off x="3216738" y="5027385"/>
            <a:ext cx="52148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 glue Arduino and breadboard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 rot="19643168">
            <a:off x="5066270" y="5215101"/>
            <a:ext cx="420429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Connect the arm to the bar</a:t>
            </a:r>
          </a:p>
          <a:p>
            <a:pPr algn="ctr"/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With the adapter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3261">
            <a:off x="3404293" y="1092456"/>
            <a:ext cx="1210006" cy="757761"/>
          </a:xfrm>
          <a:prstGeom prst="rect">
            <a:avLst/>
          </a:prstGeom>
        </p:spPr>
      </p:pic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3261">
            <a:off x="2990682" y="2473949"/>
            <a:ext cx="1210006" cy="757761"/>
          </a:xfrm>
          <a:prstGeom prst="rect">
            <a:avLst/>
          </a:prstGeom>
        </p:spPr>
      </p:pic>
      <p:pic>
        <p:nvPicPr>
          <p:cNvPr id="4098" name="Picture 2" descr="http://southafricatoday.net/wp-content/uploads/2015/11/screwdriv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1799">
            <a:off x="388407" y="3193948"/>
            <a:ext cx="1647720" cy="8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southafricatoday.net/wp-content/uploads/2015/11/screwdriv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1799">
            <a:off x="340563" y="3737323"/>
            <a:ext cx="1647720" cy="8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southafricatoday.net/wp-content/uploads/2015/11/screwdriv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1799">
            <a:off x="3699576" y="1718973"/>
            <a:ext cx="1647720" cy="8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southafricatoday.net/wp-content/uploads/2015/11/screwdriv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1799">
            <a:off x="4160723" y="1739434"/>
            <a:ext cx="1647720" cy="8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southafricatoday.net/wp-content/uploads/2015/11/screwdriv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1799">
            <a:off x="7152095" y="1123594"/>
            <a:ext cx="1647720" cy="8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8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cdn2us.denofgeek.com/sites/denofgeekus/files/found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6" t="53285" b="16771"/>
          <a:stretch/>
        </p:blipFill>
        <p:spPr bwMode="auto">
          <a:xfrm>
            <a:off x="0" y="-29498"/>
            <a:ext cx="9144000" cy="687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4420" y="-30971"/>
            <a:ext cx="7593330" cy="3035808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FF00"/>
                </a:solidFill>
              </a:rPr>
              <a:t>Human Body Instrumentation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0296" y="6017895"/>
            <a:ext cx="5918454" cy="1069848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Build a Robot to Help Human Life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ESP/WIE 2016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72000" y="2811405"/>
            <a:ext cx="4095750" cy="339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Introduce the use of EMG;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Live demonstration on where to place the EMG electrodes and how to wire it;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Control the </a:t>
            </a:r>
            <a:r>
              <a:rPr lang="en-US" dirty="0" err="1" smtClean="0">
                <a:solidFill>
                  <a:schemeClr val="bg1"/>
                </a:solidFill>
              </a:rPr>
              <a:t>Neu-Pulator</a:t>
            </a:r>
            <a:r>
              <a:rPr lang="en-US" dirty="0" smtClean="0">
                <a:solidFill>
                  <a:schemeClr val="bg1"/>
                </a:solidFill>
              </a:rPr>
              <a:t> with the EMG sensor.</a:t>
            </a:r>
          </a:p>
        </p:txBody>
      </p:sp>
    </p:spTree>
    <p:extLst>
      <p:ext uri="{BB962C8B-B14F-4D97-AF65-F5344CB8AC3E}">
        <p14:creationId xmlns:p14="http://schemas.microsoft.com/office/powerpoint/2010/main" val="421693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489"/>
            <a:ext cx="5716746" cy="5342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7889"/>
            <a:ext cx="7772400" cy="1609344"/>
          </a:xfrm>
        </p:spPr>
        <p:txBody>
          <a:bodyPr>
            <a:normAutofit/>
          </a:bodyPr>
          <a:lstStyle/>
          <a:p>
            <a:r>
              <a:rPr lang="en-US" sz="48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Sensing Human Motion: EMG</a:t>
            </a:r>
            <a:endParaRPr lang="en-US" sz="4800" dirty="0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21218127">
            <a:off x="2038326" y="3855883"/>
            <a:ext cx="506734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Let’s see an example!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Live demonstration</a:t>
            </a:r>
            <a:endParaRPr lang="en-U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6746" y="1988546"/>
            <a:ext cx="3237522" cy="4050792"/>
          </a:xfrm>
        </p:spPr>
        <p:txBody>
          <a:bodyPr/>
          <a:lstStyle/>
          <a:p>
            <a:r>
              <a:rPr lang="en-US" dirty="0" smtClean="0"/>
              <a:t>Electromyography</a:t>
            </a:r>
          </a:p>
          <a:p>
            <a:r>
              <a:rPr lang="en-US" dirty="0" smtClean="0"/>
              <a:t>Muscle rehabilitation</a:t>
            </a:r>
          </a:p>
          <a:p>
            <a:r>
              <a:rPr lang="en-US" dirty="0" smtClean="0"/>
              <a:t>Amplification, Rectification</a:t>
            </a:r>
            <a:r>
              <a:rPr lang="en-US" dirty="0"/>
              <a:t> </a:t>
            </a:r>
            <a:r>
              <a:rPr lang="en-US" dirty="0" smtClean="0"/>
              <a:t>and Filtering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57" y="4868247"/>
            <a:ext cx="2849062" cy="16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22699"/>
            <a:ext cx="7772400" cy="1609344"/>
          </a:xfrm>
        </p:spPr>
        <p:txBody>
          <a:bodyPr>
            <a:normAutofit/>
          </a:bodyPr>
          <a:lstStyle/>
          <a:p>
            <a:r>
              <a:rPr lang="en-US" sz="44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Wiring the EMG Sensor</a:t>
            </a:r>
            <a:endParaRPr lang="en-US" sz="4400" dirty="0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253" y="5451379"/>
            <a:ext cx="7387492" cy="1762838"/>
          </a:xfrm>
        </p:spPr>
        <p:txBody>
          <a:bodyPr/>
          <a:lstStyle/>
          <a:p>
            <a:r>
              <a:rPr lang="en-US" dirty="0" smtClean="0"/>
              <a:t>Works as a potentiometer;</a:t>
            </a:r>
          </a:p>
          <a:p>
            <a:r>
              <a:rPr lang="en-US" dirty="0" smtClean="0"/>
              <a:t>Use breadboard to get a second 5 V power connection and power the second sensor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349236" y="1456272"/>
            <a:ext cx="6299794" cy="3849874"/>
            <a:chOff x="2641181" y="2664423"/>
            <a:chExt cx="6001588" cy="3667637"/>
          </a:xfrm>
        </p:grpSpPr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181" y="2664423"/>
              <a:ext cx="6001588" cy="366763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914900" y="5377284"/>
              <a:ext cx="6731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chemeClr val="bg1"/>
                  </a:solidFill>
                </a:rPr>
                <a:t>+</a:t>
              </a:r>
            </a:p>
            <a:p>
              <a:pPr algn="r"/>
              <a:r>
                <a:rPr lang="en-US" sz="1100" b="1" dirty="0" smtClean="0">
                  <a:solidFill>
                    <a:schemeClr val="bg1"/>
                  </a:solidFill>
                </a:rPr>
                <a:t>-</a:t>
              </a:r>
            </a:p>
            <a:p>
              <a:pPr algn="r"/>
              <a:r>
                <a:rPr lang="en-US" sz="1100" b="1" dirty="0" smtClean="0">
                  <a:solidFill>
                    <a:schemeClr val="bg1"/>
                  </a:solidFill>
                </a:rPr>
                <a:t>SIG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41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63" y="-156555"/>
            <a:ext cx="7772400" cy="1609344"/>
          </a:xfrm>
        </p:spPr>
        <p:txBody>
          <a:bodyPr>
            <a:normAutofit/>
          </a:bodyPr>
          <a:lstStyle/>
          <a:p>
            <a:r>
              <a:rPr lang="en-US" sz="4400" dirty="0" err="1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Neu-pulator</a:t>
            </a:r>
            <a:r>
              <a:rPr lang="en-US" sz="44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algorithm</a:t>
            </a:r>
            <a:endParaRPr lang="en-US" sz="4400" dirty="0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5994578"/>
            <a:ext cx="7387492" cy="1153708"/>
          </a:xfrm>
        </p:spPr>
        <p:txBody>
          <a:bodyPr/>
          <a:lstStyle/>
          <a:p>
            <a:r>
              <a:rPr lang="en-US" dirty="0" err="1" smtClean="0"/>
              <a:t>sensorMax</a:t>
            </a:r>
            <a:r>
              <a:rPr lang="en-US" dirty="0" smtClean="0"/>
              <a:t> and </a:t>
            </a:r>
            <a:r>
              <a:rPr lang="en-US" dirty="0" err="1" smtClean="0"/>
              <a:t>sensorMin</a:t>
            </a:r>
            <a:r>
              <a:rPr lang="en-US" dirty="0" smtClean="0"/>
              <a:t> are calibration parameters (Example &gt; Analog &gt; Calibration)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55" y="1113242"/>
            <a:ext cx="60007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910106" y="1395372"/>
            <a:ext cx="7772400" cy="1609344"/>
          </a:xfrm>
        </p:spPr>
        <p:txBody>
          <a:bodyPr>
            <a:normAutofit/>
          </a:bodyPr>
          <a:lstStyle/>
          <a:p>
            <a:r>
              <a:rPr lang="en-US" sz="4400" dirty="0" err="1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Neu-pulator</a:t>
            </a:r>
            <a:r>
              <a:rPr lang="en-US" sz="44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algorithm</a:t>
            </a:r>
            <a:endParaRPr lang="en-US" sz="4400" dirty="0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8" y="102139"/>
            <a:ext cx="5519487" cy="428879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8" y="4454301"/>
            <a:ext cx="5636385" cy="235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3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4.bp.blogspot.com/-iz7O56qBu8Y/U6cqUJvU_dI/AAAAAAAAGes/f0-VBbJsC1I/s1600/MW+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999" r="24378" b="14"/>
          <a:stretch/>
        </p:blipFill>
        <p:spPr bwMode="auto">
          <a:xfrm>
            <a:off x="0" y="0"/>
            <a:ext cx="9124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685" y="88392"/>
            <a:ext cx="6059805" cy="196900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Robotic Arm Reaching Challenge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8485" y="88392"/>
            <a:ext cx="5918454" cy="78295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Build a Robot to Help Human Life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ESP/WIE 2016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34593" y="2525798"/>
            <a:ext cx="3456608" cy="2278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Complete post-survey;</a:t>
            </a: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Complete interview;</a:t>
            </a:r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Excel at the Final Challenge.</a:t>
            </a:r>
          </a:p>
        </p:txBody>
      </p:sp>
    </p:spTree>
    <p:extLst>
      <p:ext uri="{BB962C8B-B14F-4D97-AF65-F5344CB8AC3E}">
        <p14:creationId xmlns:p14="http://schemas.microsoft.com/office/powerpoint/2010/main" val="154625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44" y="224346"/>
            <a:ext cx="8389370" cy="1609344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Final challenge rules</a:t>
            </a:r>
            <a:endParaRPr lang="en-US" sz="4400" dirty="0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 noGrp="1"/>
          </p:cNvSpPr>
          <p:nvPr>
            <p:ph idx="1"/>
          </p:nvPr>
        </p:nvSpPr>
        <p:spPr>
          <a:xfrm>
            <a:off x="555625" y="3121025"/>
            <a:ext cx="7386638" cy="1154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</a:rPr>
              <a:t>1. Reach for the Runner Manipulator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2. Groups have 3 tries: One for each group member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3. Highest score defines the group points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21133" y="2249742"/>
            <a:ext cx="487259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/>
              <a:t>1. Reach for the Runner Manipulator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2. Groups have 3 tries: One for each group member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3. Highest score defines the group points</a:t>
            </a:r>
          </a:p>
        </p:txBody>
      </p:sp>
    </p:spTree>
    <p:extLst>
      <p:ext uri="{BB962C8B-B14F-4D97-AF65-F5344CB8AC3E}">
        <p14:creationId xmlns:p14="http://schemas.microsoft.com/office/powerpoint/2010/main" val="106345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7772400" cy="160934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Fundamentals on Robotics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872" y="1436913"/>
            <a:ext cx="6701971" cy="3995057"/>
          </a:xfrm>
        </p:spPr>
        <p:txBody>
          <a:bodyPr/>
          <a:lstStyle/>
          <a:p>
            <a:r>
              <a:rPr lang="en-US" dirty="0" smtClean="0"/>
              <a:t>Applications: Automation, Teleoperation, Power Augmentation, Prosthetics</a:t>
            </a:r>
          </a:p>
          <a:p>
            <a:r>
              <a:rPr lang="en-US" dirty="0" smtClean="0"/>
              <a:t>Components: Controller, Sensors, Actuators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97310" y="3527261"/>
            <a:ext cx="10306527" cy="10025341"/>
            <a:chOff x="2255368" y="3919147"/>
            <a:chExt cx="10306527" cy="10025341"/>
          </a:xfrm>
        </p:grpSpPr>
        <p:pic>
          <p:nvPicPr>
            <p:cNvPr id="1026" name="Picture 2" descr="http://biomech.media.mit.edu/wp-content/uploads/sites/3/2013/05/BiOM-Augmenting-Runner-1024x688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909354">
              <a:off x="8959142" y="6563539"/>
              <a:ext cx="4309836" cy="28956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12" name="Content Placeholder 3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0697">
              <a:off x="2917102" y="3919147"/>
              <a:ext cx="6289379" cy="258650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28" name="Picture 4" descr="http://www.armyrecognition.com/images/stories/north_america/united_states/military_equipment/talon_robot/pictures/Talon_small_tracked_robot_for_bomb_disposal_US_United_States_Army_00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845212">
              <a:off x="1343458" y="7756781"/>
              <a:ext cx="5210916" cy="338709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1030" name="Picture 6" descr="http://assets.inhabitat.com/wp-content/blogs.dir/1/files/2014/08/Daewoo-exoskeleton-2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955265">
              <a:off x="5664653" y="9658238"/>
              <a:ext cx="5238750" cy="42862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</p:spTree>
    <p:extLst>
      <p:ext uri="{BB962C8B-B14F-4D97-AF65-F5344CB8AC3E}">
        <p14:creationId xmlns:p14="http://schemas.microsoft.com/office/powerpoint/2010/main" val="40132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9252">
            <a:off x="5989761" y="223102"/>
            <a:ext cx="2555002" cy="35393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73914"/>
            <a:ext cx="3971925" cy="1609344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Neupulator</a:t>
            </a:r>
            <a:r>
              <a:rPr lang="en-US" dirty="0" smtClean="0">
                <a:solidFill>
                  <a:srgbClr val="0070C0"/>
                </a:solidFill>
              </a:rPr>
              <a:t> robot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4385" y="2117974"/>
            <a:ext cx="5203391" cy="141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Bionic </a:t>
            </a:r>
            <a:r>
              <a:rPr lang="en-US" dirty="0" smtClean="0"/>
              <a:t>Arm</a:t>
            </a:r>
          </a:p>
          <a:p>
            <a:pPr marL="0" indent="0" algn="r">
              <a:buNone/>
            </a:pPr>
            <a:r>
              <a:rPr lang="en-US" dirty="0" smtClean="0"/>
              <a:t>“Neuron” + “Manipulator” = “</a:t>
            </a:r>
            <a:r>
              <a:rPr lang="en-US" dirty="0" err="1" smtClean="0"/>
              <a:t>Neu-pulator</a:t>
            </a:r>
            <a:r>
              <a:rPr lang="en-US" dirty="0" smtClean="0"/>
              <a:t>”</a:t>
            </a:r>
          </a:p>
          <a:p>
            <a:pPr marL="242994" lvl="1" indent="0">
              <a:buFont typeface="Wingdings" pitchFamily="2" charset="2"/>
              <a:buNone/>
            </a:pP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54984" y="3942799"/>
            <a:ext cx="8443582" cy="2299602"/>
            <a:chOff x="378788" y="3136875"/>
            <a:chExt cx="8443582" cy="2299602"/>
          </a:xfrm>
        </p:grpSpPr>
        <p:pic>
          <p:nvPicPr>
            <p:cNvPr id="4" name="Content Placeholder 3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88" y="3247708"/>
              <a:ext cx="1354820" cy="1494015"/>
            </a:xfrm>
            <a:prstGeom prst="rect">
              <a:avLst/>
            </a:prstGeom>
          </p:spPr>
        </p:pic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263" y="3277151"/>
              <a:ext cx="1796875" cy="1416080"/>
            </a:xfrm>
            <a:prstGeom prst="rect">
              <a:avLst/>
            </a:prstGeom>
          </p:spPr>
        </p:pic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783" y="3266899"/>
              <a:ext cx="1933403" cy="1436584"/>
            </a:xfrm>
            <a:prstGeom prst="rect">
              <a:avLst/>
            </a:prstGeom>
          </p:spPr>
        </p:pic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815" y="3136875"/>
              <a:ext cx="1490555" cy="1624039"/>
            </a:xfrm>
            <a:prstGeom prst="rect">
              <a:avLst/>
            </a:prstGeom>
          </p:spPr>
        </p:pic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378788" y="4741722"/>
              <a:ext cx="1283724" cy="542499"/>
            </a:xfrm>
            <a:prstGeom prst="rect">
              <a:avLst/>
            </a:prstGeom>
          </p:spPr>
          <p:txBody>
            <a:bodyPr vert="horz" lIns="68580" tIns="34291" rIns="68580" bIns="34291" rtlCol="0" anchor="ctr">
              <a:norm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351" dirty="0"/>
                <a:t>Human Motion</a:t>
              </a: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571576" y="4893978"/>
              <a:ext cx="1283724" cy="542499"/>
            </a:xfrm>
            <a:prstGeom prst="rect">
              <a:avLst/>
            </a:prstGeom>
          </p:spPr>
          <p:txBody>
            <a:bodyPr vert="horz" lIns="68580" tIns="34291" rIns="68580" bIns="34291" rtlCol="0" anchor="ctr">
              <a:normAutofit fontScale="92500" lnSpcReduction="20000"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51" dirty="0"/>
                <a:t>Muscle Activation Sensor</a:t>
              </a:r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5151003" y="4893978"/>
              <a:ext cx="1283724" cy="542499"/>
            </a:xfrm>
            <a:prstGeom prst="rect">
              <a:avLst/>
            </a:prstGeom>
          </p:spPr>
          <p:txBody>
            <a:bodyPr vert="horz" lIns="68580" tIns="34291" rIns="68580" bIns="34291" rtlCol="0" anchor="ctr">
              <a:norm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51" dirty="0"/>
                <a:t>Controller Board</a:t>
              </a: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7435227" y="4893978"/>
              <a:ext cx="1283724" cy="542499"/>
            </a:xfrm>
            <a:prstGeom prst="rect">
              <a:avLst/>
            </a:prstGeom>
          </p:spPr>
          <p:txBody>
            <a:bodyPr vert="horz" lIns="68580" tIns="34291" rIns="68580" bIns="34291" rtlCol="0" anchor="ctr">
              <a:norm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51" dirty="0"/>
                <a:t>Robot Motion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432067">
              <a:off x="1908516" y="3900281"/>
              <a:ext cx="409226" cy="289251"/>
            </a:xfrm>
            <a:prstGeom prst="rightArrow">
              <a:avLst>
                <a:gd name="adj1" fmla="val 50000"/>
                <a:gd name="adj2" fmla="val 32280"/>
              </a:avLst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432067">
              <a:off x="4287480" y="3840564"/>
              <a:ext cx="409226" cy="289251"/>
            </a:xfrm>
            <a:prstGeom prst="rightArrow">
              <a:avLst>
                <a:gd name="adj1" fmla="val 50000"/>
                <a:gd name="adj2" fmla="val 32280"/>
              </a:avLst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432067">
              <a:off x="6924700" y="3840563"/>
              <a:ext cx="409226" cy="289251"/>
            </a:xfrm>
            <a:prstGeom prst="rightArrow">
              <a:avLst>
                <a:gd name="adj1" fmla="val 50000"/>
                <a:gd name="adj2" fmla="val 32280"/>
              </a:avLst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 rot="21218127">
            <a:off x="455422" y="3376353"/>
            <a:ext cx="779732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Let’s see an example!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Demonstration of the </a:t>
            </a:r>
            <a:r>
              <a:rPr lang="en-US" sz="36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Neu-Pulator</a:t>
            </a:r>
            <a:endParaRPr lang="en-US" sz="3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6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1" y="1979676"/>
            <a:ext cx="4186412" cy="4648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1" y="370332"/>
            <a:ext cx="3686175" cy="160934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Building a simple robot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0790" y="4790704"/>
            <a:ext cx="4328910" cy="2254377"/>
          </a:xfrm>
        </p:spPr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Arduino</a:t>
            </a:r>
            <a:r>
              <a:rPr lang="en-US" dirty="0" smtClean="0"/>
              <a:t> IDE for live demo</a:t>
            </a:r>
          </a:p>
          <a:p>
            <a:r>
              <a:rPr lang="en-US" dirty="0" smtClean="0"/>
              <a:t>Potentiometer generates signal</a:t>
            </a:r>
          </a:p>
          <a:p>
            <a:r>
              <a:rPr lang="en-US" dirty="0" smtClean="0"/>
              <a:t>Servomotor actuates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123" l="2232" r="98438">
                        <a14:foregroundMark x1="77902" y1="5898" x2="77902" y2="5898"/>
                        <a14:foregroundMark x1="76339" y1="5362" x2="76339" y2="5362"/>
                        <a14:foregroundMark x1="75223" y1="4826" x2="75223" y2="4826"/>
                        <a14:foregroundMark x1="76339" y1="3753" x2="76339" y2="3753"/>
                        <a14:foregroundMark x1="74554" y1="4558" x2="74554" y2="4558"/>
                        <a14:foregroundMark x1="73661" y1="4021" x2="73661" y2="4021"/>
                        <a14:foregroundMark x1="74330" y1="2949" x2="74330" y2="2949"/>
                        <a14:foregroundMark x1="75893" y1="2949" x2="75893" y2="2949"/>
                        <a14:foregroundMark x1="79464" y1="5362" x2="79464" y2="5362"/>
                        <a14:foregroundMark x1="78795" y1="4558" x2="78795" y2="4558"/>
                        <a14:foregroundMark x1="80357" y1="5094" x2="80357" y2="5094"/>
                        <a14:foregroundMark x1="73438" y1="3217" x2="73438" y2="3217"/>
                        <a14:backgroundMark x1="46205" y1="61126" x2="46205" y2="61126"/>
                        <a14:backgroundMark x1="47098" y1="68901" x2="47098" y2="68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51" y="91900"/>
            <a:ext cx="5167449" cy="43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.kinja-img.com/gawker-media/image/upload/s--Fc083x2g--/c_fit,fl_progressive,q_80,w_636/uoood15r743ztvdjoid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138" r="11466" b="-138"/>
          <a:stretch/>
        </p:blipFill>
        <p:spPr bwMode="auto">
          <a:xfrm>
            <a:off x="-17340" y="-34055"/>
            <a:ext cx="9205442" cy="689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1" y="-171450"/>
            <a:ext cx="4269104" cy="2749252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7030A0"/>
                </a:solidFill>
              </a:rPr>
              <a:t>Programming, Sensors and actuators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5536" y="5925547"/>
            <a:ext cx="5918454" cy="1069848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Build a Robot to Help Human Life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ESP/WIE 2016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9657" y="2862480"/>
            <a:ext cx="4262907" cy="339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Understand what is a sensor (</a:t>
            </a:r>
            <a:r>
              <a:rPr lang="en-US" dirty="0" err="1" smtClean="0">
                <a:solidFill>
                  <a:schemeClr val="bg1"/>
                </a:solidFill>
              </a:rPr>
              <a:t>eg</a:t>
            </a:r>
            <a:r>
              <a:rPr lang="en-US" dirty="0" smtClean="0">
                <a:solidFill>
                  <a:schemeClr val="bg1"/>
                </a:solidFill>
              </a:rPr>
              <a:t>. potentiometer) and how to use it;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Understand what is a actuator (</a:t>
            </a:r>
            <a:r>
              <a:rPr lang="en-US" dirty="0" err="1" smtClean="0">
                <a:solidFill>
                  <a:schemeClr val="bg1"/>
                </a:solidFill>
              </a:rPr>
              <a:t>eg</a:t>
            </a:r>
            <a:r>
              <a:rPr lang="en-US" dirty="0" smtClean="0">
                <a:solidFill>
                  <a:schemeClr val="bg1"/>
                </a:solidFill>
              </a:rPr>
              <a:t>. servomotor) and how to use it;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Implement a simple robotic arm.</a:t>
            </a:r>
          </a:p>
        </p:txBody>
      </p:sp>
    </p:spTree>
    <p:extLst>
      <p:ext uri="{BB962C8B-B14F-4D97-AF65-F5344CB8AC3E}">
        <p14:creationId xmlns:p14="http://schemas.microsoft.com/office/powerpoint/2010/main" val="30857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1" y="236982"/>
            <a:ext cx="4400550" cy="1609344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Signal inputs: potentiometer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27" y="236982"/>
            <a:ext cx="4630073" cy="2392205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688">
            <a:off x="1174788" y="4296149"/>
            <a:ext cx="1885411" cy="1810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6" y="1595148"/>
            <a:ext cx="2867024" cy="597621"/>
          </a:xfrm>
          <a:prstGeom prst="rect">
            <a:avLst/>
          </a:prstGeom>
        </p:spPr>
      </p:pic>
      <p:pic>
        <p:nvPicPr>
          <p:cNvPr id="3074" name="Picture 2" descr="http://www.o-digital.com/uploads/2226/2230-1/Potentiometer_23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88" y="3055729"/>
            <a:ext cx="4959350" cy="37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76" y="2733911"/>
            <a:ext cx="3866227" cy="4050792"/>
          </a:xfrm>
        </p:spPr>
        <p:txBody>
          <a:bodyPr/>
          <a:lstStyle/>
          <a:p>
            <a:r>
              <a:rPr lang="en-US" dirty="0" err="1" smtClean="0"/>
              <a:t>AnalogReadSerial</a:t>
            </a:r>
            <a:endParaRPr lang="en-US" dirty="0" smtClean="0"/>
          </a:p>
          <a:p>
            <a:r>
              <a:rPr lang="en-US" dirty="0" smtClean="0"/>
              <a:t>Convert sensor value to voltage</a:t>
            </a:r>
          </a:p>
        </p:txBody>
      </p:sp>
    </p:spTree>
    <p:extLst>
      <p:ext uri="{BB962C8B-B14F-4D97-AF65-F5344CB8AC3E}">
        <p14:creationId xmlns:p14="http://schemas.microsoft.com/office/powerpoint/2010/main" val="252369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6158" r="12098"/>
          <a:stretch/>
        </p:blipFill>
        <p:spPr>
          <a:xfrm>
            <a:off x="4772024" y="333374"/>
            <a:ext cx="4124325" cy="5079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36982"/>
            <a:ext cx="7772400" cy="1609344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Reading Sensors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4" y="1604354"/>
            <a:ext cx="4267200" cy="4050792"/>
          </a:xfrm>
        </p:spPr>
        <p:txBody>
          <a:bodyPr/>
          <a:lstStyle/>
          <a:p>
            <a:r>
              <a:rPr lang="en-US" dirty="0" smtClean="0"/>
              <a:t>Example &gt; Basics &gt; </a:t>
            </a:r>
            <a:r>
              <a:rPr lang="en-US" dirty="0" err="1" smtClean="0"/>
              <a:t>AnalogReadSerial</a:t>
            </a:r>
            <a:endParaRPr lang="en-US" dirty="0" smtClean="0"/>
          </a:p>
          <a:p>
            <a:r>
              <a:rPr lang="en-US" dirty="0" smtClean="0"/>
              <a:t>Convert sensor value to voltage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3518154"/>
            <a:ext cx="4529317" cy="240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1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93" y="-4990"/>
            <a:ext cx="7772400" cy="1609344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Reading sensors: converting ranges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01" y="6215175"/>
            <a:ext cx="7381476" cy="360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21" y="1403952"/>
            <a:ext cx="60007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6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5259</TotalTime>
  <Words>658</Words>
  <Application>Microsoft Office PowerPoint</Application>
  <PresentationFormat>On-screen Show (4:3)</PresentationFormat>
  <Paragraphs>173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Rockwell</vt:lpstr>
      <vt:lpstr>Rockwell Condensed</vt:lpstr>
      <vt:lpstr>Wingdings</vt:lpstr>
      <vt:lpstr>Wingdings 2</vt:lpstr>
      <vt:lpstr>Wood Type</vt:lpstr>
      <vt:lpstr>Introduction to Human Interaction Robotics</vt:lpstr>
      <vt:lpstr>Neu-pulator project the week in a glance</vt:lpstr>
      <vt:lpstr>Fundamentals on Robotics</vt:lpstr>
      <vt:lpstr>Neupulator robot</vt:lpstr>
      <vt:lpstr>Building a simple robot</vt:lpstr>
      <vt:lpstr>Programming, Sensors and actuators</vt:lpstr>
      <vt:lpstr>Signal inputs: potentiometer</vt:lpstr>
      <vt:lpstr>Reading Sensors</vt:lpstr>
      <vt:lpstr>Reading sensors: converting ranges</vt:lpstr>
      <vt:lpstr>Actuator: servomotor</vt:lpstr>
      <vt:lpstr>Generating Motion</vt:lpstr>
      <vt:lpstr>PowerPoint Presentation</vt:lpstr>
      <vt:lpstr>Mechanical Assembly of the Neu-pulator</vt:lpstr>
      <vt:lpstr>Mechanical  Parts</vt:lpstr>
      <vt:lpstr>Assembly Steps: Servomotor Modules</vt:lpstr>
      <vt:lpstr>Assembly Steps: Servomotor Modules</vt:lpstr>
      <vt:lpstr>Assembly Steps: Links and adapter</vt:lpstr>
      <vt:lpstr>Assembly Steps:  Links and adapter</vt:lpstr>
      <vt:lpstr>Assembly Steps:  Links and adapter</vt:lpstr>
      <vt:lpstr>Assembly Steps: Base</vt:lpstr>
      <vt:lpstr>Assembly Steps: Base</vt:lpstr>
      <vt:lpstr>Human Body Instrumentation</vt:lpstr>
      <vt:lpstr>Sensing Human Motion: EMG</vt:lpstr>
      <vt:lpstr>Wiring the EMG Sensor</vt:lpstr>
      <vt:lpstr>Neu-pulator algorithm</vt:lpstr>
      <vt:lpstr>Neu-pulator algorithm</vt:lpstr>
      <vt:lpstr>Robotic Arm Reaching Challenge</vt:lpstr>
      <vt:lpstr>Final challenge rules</vt:lpstr>
    </vt:vector>
  </TitlesOfParts>
  <Company>Michigan Technological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 Interaction Robotics</dc:title>
  <dc:creator>rastgaar</dc:creator>
  <cp:lastModifiedBy>garamizo</cp:lastModifiedBy>
  <cp:revision>55</cp:revision>
  <dcterms:created xsi:type="dcterms:W3CDTF">2016-06-16T16:15:17Z</dcterms:created>
  <dcterms:modified xsi:type="dcterms:W3CDTF">2016-06-30T16:06:59Z</dcterms:modified>
</cp:coreProperties>
</file>